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0" r:id="rId4"/>
    <p:sldId id="282" r:id="rId5"/>
    <p:sldId id="265" r:id="rId6"/>
    <p:sldId id="261" r:id="rId7"/>
    <p:sldId id="264" r:id="rId8"/>
    <p:sldId id="267" r:id="rId9"/>
    <p:sldId id="289" r:id="rId10"/>
    <p:sldId id="290" r:id="rId11"/>
    <p:sldId id="291" r:id="rId12"/>
    <p:sldId id="292" r:id="rId13"/>
    <p:sldId id="271" r:id="rId14"/>
    <p:sldId id="272" r:id="rId15"/>
    <p:sldId id="274" r:id="rId16"/>
    <p:sldId id="275" r:id="rId17"/>
    <p:sldId id="276" r:id="rId18"/>
    <p:sldId id="277" r:id="rId19"/>
    <p:sldId id="278" r:id="rId20"/>
    <p:sldId id="280" r:id="rId21"/>
    <p:sldId id="285" r:id="rId22"/>
    <p:sldId id="279" r:id="rId23"/>
    <p:sldId id="287" r:id="rId24"/>
    <p:sldId id="288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951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95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92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5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968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37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53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596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371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67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11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8065E-31A4-40A6-A2D6-9145904AC725}" type="datetimeFigureOut">
              <a:rPr kumimoji="1" lang="ja-JP" altLang="en-US" smtClean="0"/>
              <a:t>2022/1/19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0421C22-1E3E-44FB-999E-2B5E299CD9D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22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417780" y="854851"/>
            <a:ext cx="8512979" cy="2541431"/>
          </a:xfrm>
        </p:spPr>
        <p:txBody>
          <a:bodyPr>
            <a:normAutofit/>
          </a:bodyPr>
          <a:lstStyle/>
          <a:p>
            <a:r>
              <a:rPr kumimoji="1" lang="en-US" altLang="ja-JP" sz="5400" dirty="0" smtClean="0"/>
              <a:t>web</a:t>
            </a:r>
            <a:r>
              <a:rPr kumimoji="1" lang="ja-JP" altLang="en-US" sz="5400" dirty="0" smtClean="0"/>
              <a:t>サイトのデザイン研究</a:t>
            </a:r>
            <a:endParaRPr kumimoji="1" lang="ja-JP" altLang="en-US" sz="54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3200" dirty="0" smtClean="0"/>
              <a:t>Team J </a:t>
            </a:r>
            <a:r>
              <a:rPr lang="ja-JP" altLang="en-US" sz="3200" dirty="0" smtClean="0"/>
              <a:t>吉田　中村　青野　高間　有廣　森下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4321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245" y="-46355"/>
            <a:ext cx="738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に用意した画面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>
            <a:off x="6642316" y="1161536"/>
            <a:ext cx="4896" cy="489078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V="1">
            <a:off x="877329" y="1566208"/>
            <a:ext cx="10960444" cy="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24" y="1371600"/>
            <a:ext cx="36579" cy="475529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20" y="3928900"/>
            <a:ext cx="10979848" cy="36579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912311" y="854143"/>
            <a:ext cx="2051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白背景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827882" y="854142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ja-JP" altLang="en-US" sz="48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背景色あり</a:t>
            </a:r>
            <a:endParaRPr kumimoji="1" lang="ja-JP" altLang="en-US" sz="48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33418" y="1685139"/>
            <a:ext cx="800219" cy="2458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dirty="0" smtClean="0"/>
              <a:t>画像多め</a:t>
            </a:r>
            <a:endParaRPr kumimoji="1" lang="ja-JP" altLang="en-US" sz="40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859306" y="3954172"/>
            <a:ext cx="800219" cy="2458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dirty="0" smtClean="0"/>
              <a:t>文字多め</a:t>
            </a:r>
            <a:endParaRPr kumimoji="1" lang="ja-JP" altLang="en-US" sz="4000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273" y="1636722"/>
            <a:ext cx="3342211" cy="2173249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84" y="1647066"/>
            <a:ext cx="3481547" cy="2200978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067" y="4068955"/>
            <a:ext cx="3466426" cy="1983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12" y="3998898"/>
            <a:ext cx="3481772" cy="1983365"/>
          </a:xfrm>
          <a:prstGeom prst="rect">
            <a:avLst/>
          </a:prstGeom>
        </p:spPr>
      </p:pic>
      <p:sp>
        <p:nvSpPr>
          <p:cNvPr id="2" name="楕円 1"/>
          <p:cNvSpPr/>
          <p:nvPr/>
        </p:nvSpPr>
        <p:spPr>
          <a:xfrm>
            <a:off x="2282284" y="1684394"/>
            <a:ext cx="3471992" cy="21629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3173" y="3998898"/>
            <a:ext cx="3523793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8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0"/>
            <a:ext cx="7374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アンケート結果（意見）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98275" y="1750104"/>
            <a:ext cx="6693725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黒文字は白背景が見やすい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文字があると背景が明るい方が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見やすい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背景に色覚情報を割く必要が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ない為、見やすい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3" y="2176847"/>
            <a:ext cx="4852707" cy="306780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160638" y="980663"/>
            <a:ext cx="582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・白背景の全体の意見</a:t>
            </a:r>
            <a:endParaRPr kumimoji="1"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809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89309" y="237507"/>
            <a:ext cx="7374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アンケート結果（意見）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899623" y="2421319"/>
            <a:ext cx="73197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背景色ありの方が目が疲れない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白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背景は目がチカチカして見づらい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淡い色が入っていて見やすい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09" y="2421319"/>
            <a:ext cx="4372714" cy="3167263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-148281" y="1360191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・背景色ありの全体の意見</a:t>
            </a:r>
            <a:endParaRPr kumimoji="1"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483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245" y="-46355"/>
            <a:ext cx="738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結果をもとに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060322" y="1211964"/>
            <a:ext cx="3599109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画像多め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957194" y="1261209"/>
            <a:ext cx="3728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文章多め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01" y="1760286"/>
            <a:ext cx="5476711" cy="3462288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75" y="1760286"/>
            <a:ext cx="4982866" cy="360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245" y="-46355"/>
            <a:ext cx="738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結果をもとに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79657" y="2252951"/>
            <a:ext cx="6343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画像に複数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の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色を利用している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ポスターを使ったため、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コントラストが強くはっきり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見える白背景に票が集まった？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8" y="1935158"/>
            <a:ext cx="4997525" cy="3159355"/>
          </a:xfrm>
          <a:prstGeom prst="rect">
            <a:avLst/>
          </a:prstGeom>
        </p:spPr>
      </p:pic>
      <p:sp>
        <p:nvSpPr>
          <p:cNvPr id="2" name="テキスト ボックス 1"/>
          <p:cNvSpPr txBox="1"/>
          <p:nvPr/>
        </p:nvSpPr>
        <p:spPr>
          <a:xfrm>
            <a:off x="0" y="1164853"/>
            <a:ext cx="8688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・画像の多い画面は白背景を利用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15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245" y="-46355"/>
            <a:ext cx="738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結果をもとに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282774" y="2455522"/>
            <a:ext cx="63431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票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の多かった背景色ありを利用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白背景にしなかった理由は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このあと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のフォント調査と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　　　　　　　絡めて説明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-173938" y="1227272"/>
            <a:ext cx="11507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・文字の多い画面は背景色あり（水色）を利用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54" y="2032631"/>
            <a:ext cx="4694484" cy="34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0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203181"/>
            <a:ext cx="5134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フォントについて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8295" y="1237360"/>
            <a:ext cx="6430457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フォントにも様々な種類がある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73926" y="2326987"/>
            <a:ext cx="4995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60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endParaRPr kumimoji="1" lang="en-US" altLang="ja-JP" sz="60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236476" y="2373154"/>
            <a:ext cx="49956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60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明朝</a:t>
            </a:r>
            <a:r>
              <a:rPr kumimoji="1" lang="ja-JP" altLang="en-US" sz="6000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体</a:t>
            </a:r>
            <a:endParaRPr kumimoji="1" lang="en-US" altLang="ja-JP" sz="6000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73926" y="3933679"/>
            <a:ext cx="49956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・メイリオ</a:t>
            </a:r>
            <a:endParaRPr kumimoji="1" lang="en-US" altLang="ja-JP" sz="6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236476" y="3933679"/>
            <a:ext cx="499560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6000" dirty="0" smtClean="0">
                <a:latin typeface="851レトロゴ" panose="02000609000000000000" pitchFamily="1" charset="-128"/>
                <a:ea typeface="851レトロゴ" panose="02000609000000000000" pitchFamily="1" charset="-128"/>
              </a:rPr>
              <a:t>レトロロゴ</a:t>
            </a:r>
            <a:endParaRPr kumimoji="1" lang="en-US" altLang="ja-JP" sz="6000" dirty="0" smtClean="0">
              <a:latin typeface="851レトロゴ" panose="02000609000000000000" pitchFamily="1" charset="-128"/>
              <a:ea typeface="851レトロゴ" panose="02000609000000000000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509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76817"/>
            <a:ext cx="4001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論文によると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8295" y="1237360"/>
            <a:ext cx="8415695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細字・太字とも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が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視認しやすい</a:t>
            </a:r>
            <a:endParaRPr kumimoji="1" lang="en-US" altLang="ja-JP" sz="3200" dirty="0" smtClean="0">
              <a:solidFill>
                <a:srgbClr val="FF000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348294" y="2373154"/>
            <a:ext cx="5779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r>
              <a:rPr kumimoji="1" lang="ja-JP" altLang="en-US" sz="32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（細字）</a:t>
            </a:r>
            <a:endParaRPr kumimoji="1" lang="en-US" altLang="ja-JP" sz="32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7338902" y="2400565"/>
            <a:ext cx="4853098" cy="2161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明朝体</a:t>
            </a:r>
            <a:r>
              <a:rPr kumimoji="1" lang="ja-JP" altLang="en-US" sz="3200" dirty="0">
                <a:latin typeface="ＭＳ 明朝" panose="02020609040205080304" pitchFamily="17" charset="-128"/>
                <a:ea typeface="ＭＳ 明朝" panose="02020609040205080304" pitchFamily="17" charset="-128"/>
              </a:rPr>
              <a:t>（細字）</a:t>
            </a:r>
            <a:endParaRPr kumimoji="1" lang="en-US" altLang="ja-JP" sz="32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6000" b="1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7338902" y="3927552"/>
            <a:ext cx="4334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000" b="1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明朝体</a:t>
            </a:r>
            <a:r>
              <a:rPr kumimoji="1" lang="ja-JP" altLang="en-US" sz="3200" b="1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（太字）</a:t>
            </a:r>
            <a:endParaRPr kumimoji="1" lang="en-US" altLang="ja-JP" sz="3200" b="1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9" name="テキスト ボックス 3"/>
          <p:cNvSpPr txBox="1"/>
          <p:nvPr/>
        </p:nvSpPr>
        <p:spPr>
          <a:xfrm>
            <a:off x="348294" y="3933679"/>
            <a:ext cx="5779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ja-JP" altLang="en-US" sz="60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r>
              <a:rPr kumimoji="1" lang="ja-JP" altLang="en-US" sz="3200" b="1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（太字）</a:t>
            </a:r>
            <a:endParaRPr kumimoji="1" lang="en-US" altLang="ja-JP" sz="3200" b="1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87193" y="3081167"/>
            <a:ext cx="20663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dirty="0" smtClean="0">
                <a:solidFill>
                  <a:srgbClr val="FF0000"/>
                </a:solidFill>
              </a:rPr>
              <a:t>＞</a:t>
            </a:r>
            <a:endParaRPr kumimoji="1" lang="ja-JP" altLang="en-US" sz="8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95003"/>
            <a:ext cx="7766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文章だと話が変わってくる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48295" y="1237360"/>
            <a:ext cx="682440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文章になると明朝体が読みやすい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1" y="2015468"/>
            <a:ext cx="5641810" cy="3577968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31" y="2015469"/>
            <a:ext cx="5900873" cy="362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8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134112"/>
            <a:ext cx="7616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読みやすいはずの明朝体が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76422" y="1170863"/>
            <a:ext cx="11318170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・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アンケート結果に「見えづらい」「文字が薄い」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2" y="2145225"/>
            <a:ext cx="5132832" cy="3257267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5689670" y="2188808"/>
            <a:ext cx="63431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文字が薄い、見えづらい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フォントが見づらい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想定外の意見があり、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5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改めて調査を行うことにした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924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研究内容</a:t>
            </a:r>
            <a:endParaRPr kumimoji="1" lang="ja-JP" altLang="en-US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46538" y="2144111"/>
            <a:ext cx="10941269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/>
              <a:t>①</a:t>
            </a: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web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サイトの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背景の色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や、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文章の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フォント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などの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「視覚的なデザイン」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の調査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②調査結果からよりよい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デザインの</a:t>
            </a:r>
            <a:r>
              <a:rPr kumimoji="1" lang="en-US" altLang="ja-JP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web</a:t>
            </a:r>
            <a:r>
              <a:rPr kumimoji="1" lang="ja-JP" altLang="en-US" sz="3200" dirty="0" smtClean="0">
                <a:solidFill>
                  <a:srgbClr val="FF000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サイトを考察</a:t>
            </a:r>
            <a:endParaRPr kumimoji="1" lang="en-US" altLang="ja-JP" sz="3200" dirty="0" smtClean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80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0"/>
            <a:ext cx="2701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調査結果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0699" y="1643499"/>
            <a:ext cx="4451616" cy="1260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6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こんにちは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kumimoji="1" lang="en-US" altLang="ja-JP" sz="6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0699" y="3767130"/>
            <a:ext cx="4451617" cy="1149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600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こんにちは</a:t>
            </a:r>
            <a:endParaRPr kumimoji="1" lang="en-US" altLang="ja-JP" sz="6600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5751093" y="1514233"/>
            <a:ext cx="4884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装飾が少なく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太さが均一</a:t>
            </a:r>
            <a:endParaRPr kumimoji="1" lang="ja-JP" altLang="en-US" sz="480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751093" y="3556912"/>
            <a:ext cx="58232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装飾があり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太さが</a:t>
            </a:r>
            <a:r>
              <a:rPr kumimoji="1" lang="ja-JP" altLang="en-US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均一でない</a:t>
            </a:r>
            <a:endParaRPr kumimoji="1" lang="ja-JP" altLang="en-US" sz="48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397" y="1191067"/>
            <a:ext cx="263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0699" y="3233746"/>
            <a:ext cx="263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明朝体</a:t>
            </a:r>
            <a:endParaRPr kumimoji="1" lang="ja-JP" altLang="en-US" sz="36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556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66795" y="0"/>
            <a:ext cx="2701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考察</a:t>
            </a: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40699" y="1757841"/>
            <a:ext cx="4451616" cy="1260345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6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こんにちは</a:t>
            </a:r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endParaRPr kumimoji="1" lang="en-US" altLang="ja-JP" sz="6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0698" y="3977347"/>
            <a:ext cx="4451617" cy="1149225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6600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こんにちは</a:t>
            </a:r>
            <a:endParaRPr kumimoji="1" lang="en-US" altLang="ja-JP" sz="6600" dirty="0" smtClean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840703" y="1603183"/>
            <a:ext cx="73512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err="1" smtClean="0"/>
              <a:t>ー</a:t>
            </a:r>
            <a:r>
              <a:rPr kumimoji="1" lang="ja-JP" altLang="en-US" sz="4800" dirty="0"/>
              <a:t>装飾部分</a:t>
            </a:r>
            <a:r>
              <a:rPr kumimoji="1" lang="ja-JP" altLang="en-US" sz="4800" dirty="0" smtClean="0"/>
              <a:t>が</a:t>
            </a:r>
            <a:r>
              <a:rPr kumimoji="1" lang="ja-JP" altLang="en-US" sz="4800" dirty="0" smtClean="0">
                <a:solidFill>
                  <a:srgbClr val="0070C0"/>
                </a:solidFill>
              </a:rPr>
              <a:t>均一</a:t>
            </a:r>
            <a:r>
              <a:rPr kumimoji="1" lang="ja-JP" altLang="en-US" sz="4800" dirty="0" smtClean="0"/>
              <a:t>なため</a:t>
            </a:r>
            <a:endParaRPr kumimoji="1" lang="en-US" altLang="ja-JP" sz="4800" dirty="0" smtClean="0"/>
          </a:p>
          <a:p>
            <a:r>
              <a:rPr kumimoji="1" lang="ja-JP" altLang="en-US" sz="4800" dirty="0"/>
              <a:t>　</a:t>
            </a:r>
            <a:r>
              <a:rPr kumimoji="1" lang="ja-JP" altLang="en-US" sz="4800" dirty="0">
                <a:solidFill>
                  <a:srgbClr val="FF0000"/>
                </a:solidFill>
              </a:rPr>
              <a:t>鮮明</a:t>
            </a:r>
            <a:r>
              <a:rPr kumimoji="1" lang="ja-JP" altLang="en-US" sz="4800" dirty="0" smtClean="0">
                <a:solidFill>
                  <a:srgbClr val="FF0000"/>
                </a:solidFill>
              </a:rPr>
              <a:t>に見える</a:t>
            </a:r>
            <a:endParaRPr kumimoji="1" lang="en-US" altLang="ja-JP" sz="4800" dirty="0" smtClean="0">
              <a:solidFill>
                <a:srgbClr val="FF0000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840703" y="3701290"/>
            <a:ext cx="7247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err="1" smtClean="0"/>
              <a:t>ー</a:t>
            </a:r>
            <a:r>
              <a:rPr kumimoji="1" lang="ja-JP" altLang="en-US" sz="4800" dirty="0" smtClean="0"/>
              <a:t>背景色によっては</a:t>
            </a:r>
            <a:endParaRPr kumimoji="1" lang="en-US" altLang="ja-JP" sz="4800" dirty="0" smtClean="0"/>
          </a:p>
          <a:p>
            <a:r>
              <a:rPr kumimoji="1" lang="ja-JP" altLang="en-US" sz="4800" dirty="0"/>
              <a:t>　</a:t>
            </a:r>
            <a:r>
              <a:rPr kumimoji="1" lang="ja-JP" altLang="en-US" sz="4800" dirty="0" smtClean="0"/>
              <a:t>装飾部分が</a:t>
            </a:r>
            <a:r>
              <a:rPr kumimoji="1" lang="ja-JP" altLang="en-US" sz="4800" dirty="0" smtClean="0">
                <a:solidFill>
                  <a:srgbClr val="0070C0"/>
                </a:solidFill>
              </a:rPr>
              <a:t>薄いため</a:t>
            </a:r>
            <a:endParaRPr kumimoji="1" lang="en-US" altLang="ja-JP" sz="4800" dirty="0" smtClean="0">
              <a:solidFill>
                <a:srgbClr val="0070C0"/>
              </a:solidFill>
            </a:endParaRPr>
          </a:p>
          <a:p>
            <a:r>
              <a:rPr kumimoji="1" lang="ja-JP" altLang="en-US" sz="4800" dirty="0"/>
              <a:t>　</a:t>
            </a:r>
            <a:r>
              <a:rPr kumimoji="1" lang="ja-JP" altLang="en-US" sz="4800" dirty="0" smtClean="0">
                <a:solidFill>
                  <a:srgbClr val="FF0000"/>
                </a:solidFill>
              </a:rPr>
              <a:t>見えづらくなる</a:t>
            </a:r>
            <a:endParaRPr kumimoji="1" lang="en-US" altLang="ja-JP" sz="4800" dirty="0" smtClean="0">
              <a:solidFill>
                <a:srgbClr val="FF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6795" y="1014240"/>
            <a:ext cx="263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ゴシック体</a:t>
            </a:r>
            <a:endParaRPr kumimoji="1" lang="ja-JP" altLang="en-US" sz="3600" dirty="0"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40699" y="3233746"/>
            <a:ext cx="2634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latin typeface="ＭＳ 明朝" panose="02020609040205080304" pitchFamily="17" charset="-128"/>
                <a:ea typeface="ＭＳ 明朝" panose="02020609040205080304" pitchFamily="17" charset="-128"/>
              </a:rPr>
              <a:t>明朝体</a:t>
            </a:r>
            <a:endParaRPr kumimoji="1" lang="ja-JP" altLang="en-US" sz="3600" dirty="0">
              <a:latin typeface="ＭＳ 明朝" panose="02020609040205080304" pitchFamily="17" charset="-128"/>
              <a:ea typeface="ＭＳ 明朝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867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161679"/>
            <a:ext cx="5841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この結果を踏まえて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5841953" y="1949116"/>
            <a:ext cx="6601048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題名等は変えずに「ゴシック体」</a:t>
            </a:r>
            <a:endParaRPr kumimoji="1" lang="en-US" altLang="ja-JP" sz="3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984186" y="3985576"/>
            <a:ext cx="55420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文章を「明朝体」から</a:t>
            </a:r>
            <a:endParaRPr kumimoji="1" lang="en-US" altLang="ja-JP" sz="3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「ゴシック体」に変更</a:t>
            </a:r>
            <a:endParaRPr kumimoji="1" lang="en-US" altLang="ja-JP" sz="3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3" y="1246634"/>
            <a:ext cx="5794933" cy="4307305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1349679" y="5580238"/>
            <a:ext cx="10176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視認性</a:t>
            </a:r>
            <a:r>
              <a:rPr kumimoji="1" lang="ja-JP" altLang="en-US" sz="4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向上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、目の</a:t>
            </a:r>
            <a:r>
              <a:rPr kumimoji="1" lang="ja-JP" altLang="en-US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負担が少ない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デザインに</a:t>
            </a:r>
            <a:endParaRPr kumimoji="1" lang="ja-JP" altLang="en-US" sz="40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185614" y="2639019"/>
            <a:ext cx="12272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800" b="1" dirty="0" smtClean="0">
                <a:solidFill>
                  <a:srgbClr val="FF0000"/>
                </a:solidFill>
              </a:rPr>
              <a:t>＞</a:t>
            </a:r>
            <a:endParaRPr kumimoji="1" lang="ja-JP" altLang="en-US" sz="8800" b="1" dirty="0">
              <a:solidFill>
                <a:srgbClr val="FF0000"/>
              </a:solidFill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43" y="1258991"/>
            <a:ext cx="5654199" cy="43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27929"/>
            <a:ext cx="5696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研究結果（まとめ）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2506843"/>
            <a:ext cx="11973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/>
              <a:t>・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画像が多い画面→　　　　　が好ましい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1123" y="1124712"/>
            <a:ext cx="7467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サイトを作成する場合・・・</a:t>
            </a:r>
            <a:endParaRPr kumimoji="1" lang="ja-JP" altLang="en-US" sz="4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96465" y="2368343"/>
            <a:ext cx="2734423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66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白背景</a:t>
            </a:r>
            <a:endParaRPr kumimoji="1" lang="en-US" altLang="ja-JP" sz="66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376798" y="3818035"/>
            <a:ext cx="100902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画像と背景色のコントラストが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強く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、</a:t>
            </a:r>
            <a:r>
              <a:rPr kumimoji="1" lang="ja-JP" altLang="en-US" sz="4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視認しやすくなる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528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37070"/>
            <a:ext cx="5692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研究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結果（まとめ）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692883" y="1286118"/>
            <a:ext cx="4081310" cy="1015663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6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背</a:t>
            </a:r>
            <a:r>
              <a:rPr kumimoji="1" lang="ja-JP" altLang="en-US" sz="6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景色あり</a:t>
            </a:r>
            <a:endParaRPr kumimoji="1" lang="en-US" altLang="ja-JP" sz="6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82530" y="2719834"/>
            <a:ext cx="10349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コントラストを</a:t>
            </a:r>
            <a:r>
              <a:rPr kumimoji="1" lang="ja-JP" altLang="en-US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弱める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ことで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ストレスなく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読むことができる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0" y="1378452"/>
            <a:ext cx="11573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/>
              <a:t>・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文章のある画面→</a:t>
            </a:r>
            <a:endParaRPr kumimoji="1" lang="en-US" altLang="ja-JP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82530" y="4354346"/>
            <a:ext cx="103497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しかし、フォントと背景色の</a:t>
            </a:r>
            <a:endParaRPr kumimoji="1" lang="en-US" altLang="ja-JP" sz="40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0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40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組み合わせ</a:t>
            </a:r>
            <a:r>
              <a:rPr kumimoji="1" lang="ja-JP" altLang="en-US" sz="40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によっては</a:t>
            </a:r>
            <a:r>
              <a:rPr kumimoji="1" lang="ja-JP" altLang="en-US" sz="40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その限りではない</a:t>
            </a:r>
            <a:endParaRPr kumimoji="1" lang="en-US" altLang="ja-JP" sz="4000" dirty="0" smtClean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323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11180" y="115272"/>
            <a:ext cx="2418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反省点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9834" y="1293729"/>
            <a:ext cx="11339230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遠隔で行っていた時に、情報共有が不十分だったため、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作業の遅れが発生してしまった。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79834" y="2890762"/>
            <a:ext cx="11612363" cy="1249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途中からメンバーが加わり、作業の割り当てを変更したこと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で作業量の差が出てしまい、負担の大きいメンバーがいた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1179" y="4487795"/>
            <a:ext cx="1168101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アンケートの取り方に問題があり、正確な回答が得られない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状況があった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49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研究の理由</a:t>
            </a:r>
            <a:endParaRPr kumimoji="1" lang="ja-JP" altLang="en-US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45120" y="1772154"/>
            <a:ext cx="109412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err="1" smtClean="0"/>
              <a:t>ー</a:t>
            </a:r>
            <a:r>
              <a:rPr kumimoji="1" lang="ja-JP" altLang="en-US" sz="3200" dirty="0" smtClean="0"/>
              <a:t>過去に同じメンバーで作成したサイトが</a:t>
            </a:r>
            <a:r>
              <a:rPr kumimoji="1" lang="ja-JP" altLang="en-US" sz="3200" dirty="0" smtClean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見づらく</a:t>
            </a:r>
            <a:r>
              <a:rPr kumimoji="1" lang="ja-JP" altLang="en-US" sz="3200" dirty="0">
                <a:solidFill>
                  <a:srgbClr val="0070C0"/>
                </a:solidFill>
                <a:latin typeface="ＭＳ ゴシック" panose="020B0609070205080204" pitchFamily="49" charset="-128"/>
                <a:ea typeface="ＭＳ ゴシック" panose="020B0609070205080204" pitchFamily="49" charset="-128"/>
              </a:rPr>
              <a:t>なった</a:t>
            </a:r>
            <a:endParaRPr kumimoji="1" lang="en-US" altLang="ja-JP" sz="3200" dirty="0" smtClean="0">
              <a:solidFill>
                <a:srgbClr val="0070C0"/>
              </a:solidFill>
              <a:latin typeface="ＭＳ ゴシック" panose="020B0609070205080204" pitchFamily="49" charset="-128"/>
              <a:ea typeface="ＭＳ ゴシック" panose="020B0609070205080204" pitchFamily="49" charset="-128"/>
            </a:endParaRPr>
          </a:p>
          <a:p>
            <a:r>
              <a:rPr kumimoji="1" lang="ja-JP" altLang="en-US" sz="3200" dirty="0" smtClean="0"/>
              <a:t>　経験がある。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  <a:p>
            <a:r>
              <a:rPr kumimoji="1" lang="ja-JP" altLang="en-US" sz="3200" dirty="0" err="1" smtClean="0"/>
              <a:t>ー</a:t>
            </a:r>
            <a:r>
              <a:rPr kumimoji="1" lang="en-US" altLang="ja-JP" sz="3200" dirty="0" smtClean="0"/>
              <a:t>web</a:t>
            </a:r>
            <a:r>
              <a:rPr kumimoji="1" lang="ja-JP" altLang="en-US" sz="3200" dirty="0" smtClean="0"/>
              <a:t>サイトが「</a:t>
            </a:r>
            <a:r>
              <a:rPr kumimoji="1" lang="ja-JP" altLang="en-US" sz="3200" u="sng" dirty="0" smtClean="0"/>
              <a:t>見づらい＝デザインが良くない</a:t>
            </a:r>
            <a:r>
              <a:rPr kumimoji="1" lang="ja-JP" altLang="en-US" sz="3200" dirty="0" smtClean="0"/>
              <a:t>」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　という意見になった。</a:t>
            </a:r>
            <a:endParaRPr kumimoji="1" lang="en-US" altLang="ja-JP" sz="3200" dirty="0" smtClean="0"/>
          </a:p>
          <a:p>
            <a:endParaRPr kumimoji="1" lang="en-US" altLang="ja-JP" sz="3200" dirty="0" smtClean="0"/>
          </a:p>
          <a:p>
            <a:r>
              <a:rPr kumimoji="1" lang="ja-JP" altLang="en-US" sz="3200" dirty="0" err="1" smtClean="0"/>
              <a:t>ー</a:t>
            </a:r>
            <a:r>
              <a:rPr kumimoji="1" lang="en-US" altLang="ja-JP" sz="3200" dirty="0" smtClean="0"/>
              <a:t>web</a:t>
            </a:r>
            <a:r>
              <a:rPr kumimoji="1" lang="ja-JP" altLang="en-US" sz="3200" dirty="0" smtClean="0"/>
              <a:t>サイトとして「</a:t>
            </a:r>
            <a:r>
              <a:rPr kumimoji="1" lang="ja-JP" altLang="en-US" sz="3200" u="sng" dirty="0" smtClean="0"/>
              <a:t>見やすい＝良いデザイン</a:t>
            </a:r>
            <a:r>
              <a:rPr kumimoji="1" lang="ja-JP" altLang="en-US" sz="3200" dirty="0" smtClean="0"/>
              <a:t>」</a:t>
            </a:r>
            <a:endParaRPr kumimoji="1" lang="en-US" altLang="ja-JP" sz="3200" dirty="0" smtClean="0"/>
          </a:p>
          <a:p>
            <a:r>
              <a:rPr kumimoji="1" lang="ja-JP" altLang="en-US" sz="3200" dirty="0" smtClean="0"/>
              <a:t>　というものを調査・作成したい。</a:t>
            </a:r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718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58057" y="0"/>
            <a:ext cx="107415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研究項目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86889" y="1500112"/>
            <a:ext cx="57246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①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サイト内の</a:t>
            </a:r>
            <a:r>
              <a:rPr kumimoji="1" lang="ja-JP" altLang="en-US" sz="480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背景色</a:t>
            </a:r>
            <a:endParaRPr kumimoji="1" lang="en-US" altLang="ja-JP" sz="4800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②テキスト</a:t>
            </a:r>
            <a:r>
              <a:rPr kumimoji="1" lang="ja-JP" altLang="en-US" sz="4800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フォント</a:t>
            </a:r>
            <a:endParaRPr kumimoji="1" lang="ja-JP" altLang="en-US" sz="48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194775" y="3283528"/>
            <a:ext cx="94179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→</a:t>
            </a: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視覚的な変化の方が見やすさに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与える影響が大きい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079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89489"/>
            <a:ext cx="5757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調査に利用したもの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81236" y="1822025"/>
            <a:ext cx="1015299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既出論文の参考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（３０以上から５つほど参考） 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96586" y="3490404"/>
            <a:ext cx="10152992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32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ー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アンケート調査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（８～９月と１１月の計２回　４０人程度） 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528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7591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/>
              <a:t>どのようなサイトがあるのか</a:t>
            </a:r>
            <a:endParaRPr kumimoji="1" lang="ja-JP" altLang="en-US" sz="4400" u="sng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1" y="2045746"/>
            <a:ext cx="5378545" cy="385204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60" y="1976659"/>
            <a:ext cx="4890642" cy="399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4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168166" y="566087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映画</a:t>
            </a:r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情報サイトをモデルに</a:t>
            </a:r>
            <a:endParaRPr kumimoji="1" lang="ja-JP" altLang="en-US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534511" y="1986456"/>
            <a:ext cx="99202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―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デザインの良し悪しが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分かりやすい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en-US" altLang="ja-JP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―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 画像・テキストの比率が良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endParaRPr kumimoji="1" lang="en-US" altLang="ja-JP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en-US" altLang="ja-JP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― 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シンプルで結果が見やすい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58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0" y="0"/>
            <a:ext cx="9616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サイト</a:t>
            </a:r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の背景色</a:t>
            </a:r>
            <a:r>
              <a:rPr kumimoji="1" lang="ja-JP" altLang="en-US" sz="2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（論文調査から）</a:t>
            </a:r>
            <a:endParaRPr kumimoji="1" lang="ja-JP" altLang="en-US" sz="2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966950" y="2210056"/>
            <a:ext cx="3289737" cy="9417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あいうえ</a:t>
            </a:r>
            <a:r>
              <a:rPr kumimoji="1" lang="ja-JP" altLang="en-US" sz="4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お</a:t>
            </a:r>
            <a:endParaRPr kumimoji="1" lang="en-US" altLang="ja-JP" sz="4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68166" y="1397876"/>
            <a:ext cx="4267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コントラスト</a:t>
            </a:r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（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強）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08027" y="1887719"/>
            <a:ext cx="65899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「見やすい」「澄んでいる」</a:t>
            </a:r>
            <a:endParaRPr kumimoji="1" lang="en-US" altLang="ja-JP" sz="2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→心理的な</a:t>
            </a:r>
            <a:r>
              <a:rPr kumimoji="1" lang="ja-JP" altLang="en-US" sz="32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快適</a:t>
            </a:r>
            <a:endParaRPr kumimoji="1" lang="en-US" altLang="ja-JP" sz="3200" b="1" dirty="0" smtClean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「目が疲れる」「眩しい」</a:t>
            </a:r>
            <a:endParaRPr kumimoji="1" lang="en-US" altLang="ja-JP" sz="28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　　→</a:t>
            </a:r>
            <a:r>
              <a:rPr kumimoji="1" lang="ja-JP" altLang="en-US" sz="3200" b="1" dirty="0" smtClean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不快感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を示す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66949" y="4638891"/>
            <a:ext cx="3289737" cy="830997"/>
          </a:xfrm>
          <a:prstGeom prst="rect">
            <a:avLst/>
          </a:prstGeom>
          <a:solidFill>
            <a:srgbClr val="CCFFFF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あいうえ</a:t>
            </a:r>
            <a:r>
              <a:rPr kumimoji="1" lang="ja-JP" altLang="en-US" sz="4800" dirty="0" err="1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お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68166" y="3826711"/>
            <a:ext cx="416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コントラスト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（弱）</a:t>
            </a:r>
            <a:endParaRPr kumimoji="1" lang="ja-JP" altLang="en-US" sz="32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976648" y="4586890"/>
            <a:ext cx="65059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「見やすい」といった項目は</a:t>
            </a:r>
            <a:r>
              <a:rPr kumimoji="1" lang="ja-JP" altLang="en-US" sz="28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なくなる</a:t>
            </a:r>
            <a:endParaRPr kumimoji="1" lang="en-US" altLang="ja-JP" sz="2800" b="1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kumimoji="1" lang="ja-JP" altLang="en-US" sz="3200" dirty="0" smtClean="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　　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→不快感が</a:t>
            </a:r>
            <a:r>
              <a:rPr kumimoji="1" lang="ja-JP" altLang="en-US" sz="3200" b="1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低下</a:t>
            </a:r>
            <a:r>
              <a:rPr kumimoji="1" lang="ja-JP" altLang="en-US" sz="32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する</a:t>
            </a:r>
            <a:endParaRPr kumimoji="1" lang="en-US" altLang="ja-JP" sz="3200" dirty="0" smtClean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21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/>
          <p:cNvSpPr txBox="1"/>
          <p:nvPr/>
        </p:nvSpPr>
        <p:spPr>
          <a:xfrm>
            <a:off x="22245" y="-46355"/>
            <a:ext cx="7382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アンケート</a:t>
            </a:r>
            <a:r>
              <a:rPr kumimoji="1" lang="ja-JP" altLang="en-US" sz="4800" u="sng" dirty="0" smtClean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に用意した画面</a:t>
            </a:r>
            <a:endParaRPr kumimoji="1" lang="ja-JP" altLang="en-US" sz="48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cxnSp>
        <p:nvCxnSpPr>
          <p:cNvPr id="14" name="直線コネクタ 13"/>
          <p:cNvCxnSpPr/>
          <p:nvPr/>
        </p:nvCxnSpPr>
        <p:spPr>
          <a:xfrm>
            <a:off x="6642316" y="1161536"/>
            <a:ext cx="24714" cy="48541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V="1">
            <a:off x="877329" y="1566208"/>
            <a:ext cx="10960444" cy="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図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524" y="1371600"/>
            <a:ext cx="36579" cy="4755292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20" y="3928900"/>
            <a:ext cx="10979848" cy="36579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2912311" y="854143"/>
            <a:ext cx="2051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dirty="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白背景</a:t>
            </a:r>
            <a:endParaRPr kumimoji="1" lang="ja-JP" altLang="en-US" sz="48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7827882" y="854142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ja-JP" altLang="en-US" sz="480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背景色あり</a:t>
            </a:r>
            <a:endParaRPr kumimoji="1" lang="ja-JP" altLang="en-US" sz="480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833418" y="1685139"/>
            <a:ext cx="800219" cy="2458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dirty="0" smtClean="0"/>
              <a:t>画像多め</a:t>
            </a:r>
            <a:endParaRPr kumimoji="1" lang="ja-JP" altLang="en-US" sz="4000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859306" y="3954172"/>
            <a:ext cx="800219" cy="2458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ja-JP" altLang="en-US" sz="4000" dirty="0" smtClean="0"/>
              <a:t>文字多め</a:t>
            </a:r>
            <a:endParaRPr kumimoji="1" lang="ja-JP" altLang="en-US" sz="4000" dirty="0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273" y="1636722"/>
            <a:ext cx="3342211" cy="2173249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377" y="1647066"/>
            <a:ext cx="3481547" cy="2200978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918" y="3998898"/>
            <a:ext cx="3466426" cy="1983365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12" y="3998898"/>
            <a:ext cx="3481772" cy="19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TM10001114[[fn=ギャラリー]]</Template>
  <TotalTime>1842</TotalTime>
  <Words>860</Words>
  <Application>Microsoft Office PowerPoint</Application>
  <PresentationFormat>ワイド画面</PresentationFormat>
  <Paragraphs>153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5" baseType="lpstr">
      <vt:lpstr>851レトロゴ</vt:lpstr>
      <vt:lpstr>HGS創英角ｺﾞｼｯｸUB</vt:lpstr>
      <vt:lpstr>ＭＳ ゴシック</vt:lpstr>
      <vt:lpstr>ＭＳ 明朝</vt:lpstr>
      <vt:lpstr>メイリオ</vt:lpstr>
      <vt:lpstr>游ゴシック</vt:lpstr>
      <vt:lpstr>游ゴシック Light</vt:lpstr>
      <vt:lpstr>Arial</vt:lpstr>
      <vt:lpstr>Gill Sans MT</vt:lpstr>
      <vt:lpstr>Gallery</vt:lpstr>
      <vt:lpstr>webサイトのデザイン研究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webサイトのデザイン研究</dc:title>
  <dc:creator>高間　悠河</dc:creator>
  <cp:lastModifiedBy>高間　悠河</cp:lastModifiedBy>
  <cp:revision>77</cp:revision>
  <dcterms:created xsi:type="dcterms:W3CDTF">2021-12-01T01:39:19Z</dcterms:created>
  <dcterms:modified xsi:type="dcterms:W3CDTF">2022-01-19T03:28:48Z</dcterms:modified>
</cp:coreProperties>
</file>